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CC1BB2BD-2B7D-44B0-857E-3FD263F6FA40}">
  <a:tblStyle styleId="{CC1BB2BD-2B7D-44B0-857E-3FD263F6FA4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0d7fdcfcd_0_13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0d7fdcfcd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6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BD5D3"/>
                </a:solidFill>
                <a:latin typeface="IBM Plex Sans"/>
                <a:ea typeface="IBM Plex Sans"/>
                <a:cs typeface="IBM Plex Sans"/>
                <a:sym typeface="IBM Plex Sans"/>
              </a:rPr>
              <a:t>SWITCH Framework</a:t>
            </a:r>
            <a:endParaRPr>
              <a:solidFill>
                <a:srgbClr val="6BD5D3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454631" y="11697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{CC1BB2BD-2B7D-44B0-857E-3FD263F6FA40}</a:tableStyleId>
              </a:tblPr>
              <a:tblGrid>
                <a:gridCol w="7127425"/>
                <a:gridCol w="2690800"/>
              </a:tblGrid>
              <a:tr h="370850">
                <a:tc gridSpan="2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Current Behaviour and Challenge: </a:t>
                      </a:r>
                      <a:endParaRPr b="1"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Desired Behaviour Change: </a:t>
                      </a:r>
                      <a:endParaRPr sz="1400"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 hMerge="1"/>
              </a:tr>
              <a:tr h="317625">
                <a:tc gridSpan="2" vMerge="1"/>
                <a:tc hMerge="1" vMerge="1"/>
              </a:tr>
              <a:tr h="24225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Direct the Rider | </a:t>
                      </a:r>
                      <a:r>
                        <a:rPr lang="en" sz="1000">
                          <a:solidFill>
                            <a:srgbClr val="FFFFFF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Rationale</a:t>
                      </a:r>
                      <a:endParaRPr sz="1000">
                        <a:solidFill>
                          <a:srgbClr val="FFFFFF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34343"/>
                    </a:solidFill>
                  </a:tcPr>
                </a:tc>
                <a:tc hMerge="1"/>
              </a:tr>
              <a:tr h="450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FOLLOW THE BRIGHT SPOTS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working? Who is it working for? How is it working? What can we clone, copy, or build on?</a:t>
                      </a:r>
                      <a:endParaRPr b="1"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current behaviors that one can build on?</a:t>
                      </a:r>
                      <a:endParaRPr b="1" sz="8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33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SCRIPT THE CRITICAL MOVES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specific behaviours can we focus on? How can these specific behaviours contribute to bigger change?</a:t>
                      </a:r>
                      <a:endParaRPr b="1"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specific behaviors to focus on?</a:t>
                      </a:r>
                      <a:endParaRPr b="1" sz="8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97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POINT TO THE DESTINATION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the vision for change? What does it look like? What would be goals that change would meet?</a:t>
                      </a:r>
                      <a:endParaRPr b="1"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the vision of change?</a:t>
                      </a:r>
                      <a:endParaRPr b="1" sz="8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5945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Motivate the Elephant | </a:t>
                      </a:r>
                      <a:r>
                        <a:rPr lang="en" sz="1000">
                          <a:solidFill>
                            <a:srgbClr val="FFFFFF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Emotion</a:t>
                      </a:r>
                      <a:endParaRPr sz="1000">
                        <a:solidFill>
                          <a:srgbClr val="FFFFFF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34343"/>
                    </a:solidFill>
                  </a:tcPr>
                </a:tc>
                <a:tc hMerge="1"/>
              </a:tr>
              <a:tr h="227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FIND THE FEELING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feelings drive need for change? What are negative feelings? What are positive feelings? How to focus on positive motivation?</a:t>
                      </a:r>
                      <a:endParaRPr b="1"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the primary emotion that can drive change?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90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SHRINK THE CHANGE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one get started? How can the steps be kept simple and achievable? How can we create a sense of accomplishment soon?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the first small step towards change?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44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GROW YOUR PEOPLE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do we provide confidence to people? How do we equip them with skills,knowledge, tools, rewards that encourage them? 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change be encouraged/incentivised?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76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Shape the Path | </a:t>
                      </a:r>
                      <a:r>
                        <a:rPr lang="en" sz="1000">
                          <a:solidFill>
                            <a:srgbClr val="FFFFFF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The Environment</a:t>
                      </a:r>
                      <a:endParaRPr sz="1000">
                        <a:solidFill>
                          <a:srgbClr val="FFFFFF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34343"/>
                    </a:solidFill>
                  </a:tcPr>
                </a:tc>
                <a:tc hMerge="1"/>
              </a:tr>
              <a:tr h="477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TWEAK THE ENVIRONMENT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we realise behaviour change by changing something about the context or physical space itself? What can we add or eliminate?</a:t>
                      </a:r>
                      <a:endParaRPr b="1" sz="8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the environment be used to enable change?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77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BUILD HABITS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do we facilitate new behaviour to become habits? How do we make it consistent? How do we make it visible and accountable?</a:t>
                      </a:r>
                      <a:endParaRPr b="1" sz="8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behavior be repeated?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77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RALLY THE HERD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do we spread the behaviour from individuals to a group? How do we get sanction from others? How do we get others excited?</a:t>
                      </a:r>
                      <a:endParaRPr b="1" sz="8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change involve and spread to other people?</a:t>
                      </a:r>
                      <a:endParaRPr sz="12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